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" name="Shape 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hape 1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Baggerbezwaar zal door deze ingreep waarschijnlijk 3 - 4 % verbeteren. Is nog niet onderzocht, is een schatting.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Titeltekst</a:t>
            </a:r>
          </a:p>
        </p:txBody>
      </p:sp>
      <p:sp>
        <p:nvSpPr>
          <p:cNvPr id="12" name="Hoofdtekst - niveau één…"/>
          <p:cNvSpPr txBox="1"/>
          <p:nvPr>
            <p:ph type="body" sz="quarter" idx="1"/>
          </p:nvPr>
        </p:nvSpPr>
        <p:spPr>
          <a:xfrm>
            <a:off x="1524000" y="3602037"/>
            <a:ext cx="9144000" cy="165577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21" name="Hoofdtekst - niveau één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3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elteks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Titeltekst</a:t>
            </a:r>
          </a:p>
        </p:txBody>
      </p:sp>
      <p:sp>
        <p:nvSpPr>
          <p:cNvPr id="45" name="Hoofdtekst - niveau één…"/>
          <p:cNvSpPr txBox="1"/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6" name="Tijdelijke aanduiding voor tekst 3"/>
          <p:cNvSpPr/>
          <p:nvPr>
            <p:ph type="body" sz="quarter" idx="21"/>
          </p:nvPr>
        </p:nvSpPr>
        <p:spPr>
          <a:xfrm>
            <a:off x="839779" y="2057400"/>
            <a:ext cx="393225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elteks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Titeltekst</a:t>
            </a:r>
          </a:p>
        </p:txBody>
      </p:sp>
      <p:sp>
        <p:nvSpPr>
          <p:cNvPr id="55" name="Tijdelijke aanduiding voor afbeelding 2"/>
          <p:cNvSpPr/>
          <p:nvPr>
            <p:ph type="pic" sz="half" idx="2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6" name="Hoofdtekst - niveau één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65" name="Hoofdtekst - niveau éé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6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Titeltekst</a:t>
            </a:r>
          </a:p>
        </p:txBody>
      </p:sp>
      <p:sp>
        <p:nvSpPr>
          <p:cNvPr id="3" name="Hoofdtekst - niveau één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/>
          <p:nvPr>
            <p:ph type="sldNum" sz="quarter" idx="2"/>
          </p:nvPr>
        </p:nvSpPr>
        <p:spPr>
          <a:xfrm>
            <a:off x="11095181" y="6414762"/>
            <a:ext cx="258620" cy="24830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b="0"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hyperlink" Target="http://www.eemsdeltazuid.nl/" TargetMode="Externa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.jpe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kstvak 1"/>
          <p:cNvSpPr txBox="1"/>
          <p:nvPr/>
        </p:nvSpPr>
        <p:spPr>
          <a:xfrm>
            <a:off x="886706" y="213988"/>
            <a:ext cx="10758793" cy="5527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200000"/>
              </a:lnSpc>
              <a:defRPr sz="2800">
                <a:latin typeface="+mj-lt"/>
                <a:ea typeface="+mj-ea"/>
                <a:cs typeface="+mj-cs"/>
                <a:sym typeface="Helvetica"/>
              </a:defRPr>
            </a:pPr>
            <a:r>
              <a:t>Agenda</a:t>
            </a:r>
            <a:r>
              <a:rPr sz="3200"/>
              <a:t> </a:t>
            </a:r>
          </a:p>
          <a:p>
            <a:pPr marL="457200" indent="-457200">
              <a:lnSpc>
                <a:spcPct val="150000"/>
              </a:lnSpc>
              <a:buSzPct val="100000"/>
              <a:buAutoNum type="arabicPeriod" startAt="1"/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Wie wij zijn?</a:t>
            </a:r>
          </a:p>
          <a:p>
            <a:pPr marL="457200" indent="-457200">
              <a:lnSpc>
                <a:spcPct val="150000"/>
              </a:lnSpc>
              <a:buSzPct val="100000"/>
              <a:buAutoNum type="arabicPeriod" startAt="1"/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Doel van de avond</a:t>
            </a:r>
          </a:p>
          <a:p>
            <a:pPr>
              <a:lnSpc>
                <a:spcPct val="150000"/>
              </a:lnSpc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	-  Informatie gekregen over de ontwikkelingen in onze regio,</a:t>
            </a:r>
          </a:p>
          <a:p>
            <a:pPr>
              <a:lnSpc>
                <a:spcPct val="150000"/>
              </a:lnSpc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	-  Deze informatie delen met de bewoners van de zes uitgenodigde dorpen,</a:t>
            </a:r>
          </a:p>
          <a:p>
            <a:pPr>
              <a:lnSpc>
                <a:spcPct val="150000"/>
              </a:lnSpc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	-  Geen stemmingmakerij, </a:t>
            </a:r>
          </a:p>
          <a:p>
            <a:pPr>
              <a:lnSpc>
                <a:spcPct val="150000"/>
              </a:lnSpc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	-  Raadplegen, maar wel realistisch!</a:t>
            </a:r>
          </a:p>
          <a:p>
            <a:pPr>
              <a:lnSpc>
                <a:spcPct val="150000"/>
              </a:lnSpc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	-  Raad en Statenleden zijn uitgenodigd. Zij oordelen later over de plannen.</a:t>
            </a:r>
          </a:p>
          <a:p>
            <a:pPr>
              <a:lnSpc>
                <a:spcPct val="150000"/>
              </a:lnSpc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3.    Zaalleider is Derk Bosscher </a:t>
            </a:r>
          </a:p>
          <a:p>
            <a:pPr>
              <a:lnSpc>
                <a:spcPct val="150000"/>
              </a:lnSpc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4.    Vragen na de presentaties</a:t>
            </a:r>
          </a:p>
          <a:p>
            <a:pPr lvl="1">
              <a:lnSpc>
                <a:spcPct val="150000"/>
              </a:lnSpc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             - Industriële situatie 		Jan Wierenga</a:t>
            </a:r>
          </a:p>
          <a:p>
            <a:pPr lvl="1">
              <a:lnSpc>
                <a:spcPct val="150000"/>
              </a:lnSpc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             - Kustontwikkelingen 		Hiltje Zwarberg</a:t>
            </a:r>
          </a:p>
        </p:txBody>
      </p:sp>
      <p:sp>
        <p:nvSpPr>
          <p:cNvPr id="76" name="Tijdelijke aanduiding voor dianummer 2"/>
          <p:cNvSpPr txBox="1"/>
          <p:nvPr>
            <p:ph type="sldNum" sz="quarter" idx="4294967295"/>
          </p:nvPr>
        </p:nvSpPr>
        <p:spPr>
          <a:xfrm>
            <a:off x="11172421" y="6414761"/>
            <a:ext cx="181378" cy="2483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Afbeelding 6" descr="Afbeelding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10" y="870380"/>
            <a:ext cx="5340347" cy="4658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799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7" name="Afbeelding 8" descr="Afbeelding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63034" y="1328846"/>
            <a:ext cx="6732149" cy="4381104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ijdelijke aanduiding voor dianummer 2"/>
          <p:cNvSpPr txBox="1"/>
          <p:nvPr>
            <p:ph type="sldNum" sz="quarter" idx="4294967295"/>
          </p:nvPr>
        </p:nvSpPr>
        <p:spPr>
          <a:xfrm>
            <a:off x="11095180" y="6414761"/>
            <a:ext cx="258620" cy="2483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Afbeelding 7" descr="Afbeelding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9022" y="415318"/>
            <a:ext cx="5681725" cy="3557405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ekstvak 8"/>
          <p:cNvSpPr txBox="1"/>
          <p:nvPr/>
        </p:nvSpPr>
        <p:spPr>
          <a:xfrm>
            <a:off x="2086556" y="3972719"/>
            <a:ext cx="6755029" cy="1005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Vragen?</a:t>
            </a:r>
          </a:p>
        </p:txBody>
      </p:sp>
      <p:sp>
        <p:nvSpPr>
          <p:cNvPr id="142" name="Tekstvak 2"/>
          <p:cNvSpPr txBox="1"/>
          <p:nvPr/>
        </p:nvSpPr>
        <p:spPr>
          <a:xfrm>
            <a:off x="2166551" y="5206312"/>
            <a:ext cx="7315201" cy="76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4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hlinkClick r:id="rId3" invalidUrl="" action="" tgtFrame="" tooltip="" history="1" highlightClick="0" endSnd="0"/>
              </a:rPr>
              <a:t>www.eemsdeltazuid.nl</a:t>
            </a:r>
            <a:r>
              <a:rPr u="none">
                <a:solidFill>
                  <a:srgbClr val="0070C0"/>
                </a:solidFill>
                <a:uFillTx/>
              </a:rPr>
              <a:t> </a:t>
            </a:r>
          </a:p>
        </p:txBody>
      </p:sp>
      <p:sp>
        <p:nvSpPr>
          <p:cNvPr id="143" name="Tijdelijke aanduiding voor dianummer 3"/>
          <p:cNvSpPr txBox="1"/>
          <p:nvPr>
            <p:ph type="sldNum" sz="quarter" idx="4294967295"/>
          </p:nvPr>
        </p:nvSpPr>
        <p:spPr>
          <a:xfrm>
            <a:off x="11095180" y="6414761"/>
            <a:ext cx="258620" cy="2483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hueOff val="400173"/>
                <a:satOff val="47967"/>
                <a:lumOff val="30281"/>
              </a:schemeClr>
            </a:gs>
            <a:gs pos="35000">
              <a:srgbClr val="BECEFF"/>
            </a:gs>
            <a:gs pos="100000">
              <a:schemeClr val="accent1">
                <a:hueOff val="456700"/>
                <a:satOff val="47967"/>
                <a:lumOff val="43351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kstvak 1"/>
          <p:cNvSpPr txBox="1"/>
          <p:nvPr/>
        </p:nvSpPr>
        <p:spPr>
          <a:xfrm>
            <a:off x="4175364" y="234351"/>
            <a:ext cx="3532290" cy="497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6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Eemszijlen en Vloed</a:t>
            </a:r>
          </a:p>
        </p:txBody>
      </p:sp>
      <p:pic>
        <p:nvPicPr>
          <p:cNvPr id="146" name="Schermafbeelding 2024-10-19 om 22.19.24.png" descr="Schermafbeelding 2024-10-19 om 22.19.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29207" y="3656426"/>
            <a:ext cx="3992744" cy="2803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spuifarmsum.jpg" descr="spuifarmsu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1185" y="3604931"/>
            <a:ext cx="5146179" cy="2683823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Eems-Dollard 2050…"/>
          <p:cNvSpPr txBox="1"/>
          <p:nvPr/>
        </p:nvSpPr>
        <p:spPr>
          <a:xfrm>
            <a:off x="209876" y="1363908"/>
            <a:ext cx="11463265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spcBef>
                <a:spcPts val="14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Eems-Dollard 2050</a:t>
            </a:r>
          </a:p>
          <a:p>
            <a:pPr defTabSz="457200">
              <a:spcBef>
                <a:spcPts val="1200"/>
              </a:spcBef>
              <a:defRPr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 het Programma Eems-Dollard 2050 (ED2050) werken overheden, natuur- en milieuorganisaties en bedrijven samen aan versterking van de natuur, economie en leefbaarheid.  Daarbij willen we drie doelen bereiken: </a:t>
            </a:r>
            <a:r>
              <a:rPr u="sng"/>
              <a:t>minder troebel water</a:t>
            </a:r>
            <a:r>
              <a:t>, </a:t>
            </a:r>
            <a:r>
              <a:rPr u="sng"/>
              <a:t>meer leefgebieden voor planten en dieren</a:t>
            </a:r>
            <a:r>
              <a:t>  en </a:t>
            </a:r>
            <a:r>
              <a:rPr u="sng"/>
              <a:t>omgaan met klimaatveranderingen.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hueOff val="400173"/>
                <a:satOff val="47967"/>
                <a:lumOff val="30281"/>
              </a:schemeClr>
            </a:gs>
            <a:gs pos="35000">
              <a:srgbClr val="BECEFF"/>
            </a:gs>
            <a:gs pos="100000">
              <a:schemeClr val="accent1">
                <a:hueOff val="456700"/>
                <a:satOff val="47967"/>
                <a:lumOff val="43351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Eemszijlen"/>
          <p:cNvSpPr txBox="1"/>
          <p:nvPr/>
        </p:nvSpPr>
        <p:spPr>
          <a:xfrm>
            <a:off x="4889665" y="161733"/>
            <a:ext cx="1679631" cy="459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Eemszijlen</a:t>
            </a:r>
          </a:p>
        </p:txBody>
      </p:sp>
      <p:sp>
        <p:nvSpPr>
          <p:cNvPr id="151" name="Het verplaatsen van de huidige waterafvoer bij Farmsum naar Borgsweer"/>
          <p:cNvSpPr txBox="1"/>
          <p:nvPr/>
        </p:nvSpPr>
        <p:spPr>
          <a:xfrm>
            <a:off x="122346" y="815360"/>
            <a:ext cx="7540583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Het verplaatsen van de huidige waterafvoer bij Farmsum naar Borgsweer</a:t>
            </a:r>
          </a:p>
        </p:txBody>
      </p:sp>
      <p:sp>
        <p:nvSpPr>
          <p:cNvPr id="152" name="Verbeteren maritiem karakter centrum Delfzijl (Marconi)"/>
          <p:cNvSpPr txBox="1"/>
          <p:nvPr/>
        </p:nvSpPr>
        <p:spPr>
          <a:xfrm>
            <a:off x="2775439" y="3230881"/>
            <a:ext cx="5908062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Verbeteren maritiem karakter centrum Delfzijl (Marconi)</a:t>
            </a:r>
          </a:p>
        </p:txBody>
      </p:sp>
      <p:pic>
        <p:nvPicPr>
          <p:cNvPr id="153" name="spuifarmsum.jpg" descr="spuifarmsu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7491" y="1274615"/>
            <a:ext cx="3240343" cy="1689887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Creëeren van een zoet/zout overgang en slibinvang in de Groote polder"/>
          <p:cNvSpPr txBox="1"/>
          <p:nvPr/>
        </p:nvSpPr>
        <p:spPr>
          <a:xfrm>
            <a:off x="224677" y="3893498"/>
            <a:ext cx="7335943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Creëeren van een zoet/zout overgang </a:t>
            </a:r>
            <a:r>
              <a:rPr u="sng"/>
              <a:t>en</a:t>
            </a:r>
            <a:r>
              <a:t> slibinvang in de Groote polder</a:t>
            </a:r>
          </a:p>
        </p:txBody>
      </p:sp>
      <p:pic>
        <p:nvPicPr>
          <p:cNvPr id="155" name="Schermafbeelding 2024-10-28 om 16.48.25.png" descr="Schermafbeelding 2024-10-28 om 16.48.2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59742" y="1411449"/>
            <a:ext cx="3240343" cy="2178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Schermafbeelding 2024-10-28 om 16.43.20.png" descr="Schermafbeelding 2024-10-28 om 16.43.2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96204" y="4556114"/>
            <a:ext cx="3666553" cy="19926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6" grpId="4"/>
      <p:bldP build="whole" bldLvl="1" animBg="1" rev="0" advAuto="0" spid="154" grpId="3"/>
      <p:bldP build="whole" bldLvl="1" animBg="1" rev="0" advAuto="0" spid="152" grpId="1"/>
      <p:bldP build="whole" bldLvl="1" animBg="1" rev="0" advAuto="0" spid="15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hueOff val="400173"/>
                <a:satOff val="47967"/>
                <a:lumOff val="30281"/>
              </a:schemeClr>
            </a:gs>
            <a:gs pos="35000">
              <a:srgbClr val="BECEFF"/>
            </a:gs>
            <a:gs pos="100000">
              <a:schemeClr val="accent1">
                <a:hueOff val="456700"/>
                <a:satOff val="47967"/>
                <a:lumOff val="43351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- He"/>
          <p:cNvSpPr txBox="1"/>
          <p:nvPr/>
        </p:nvSpPr>
        <p:spPr>
          <a:xfrm>
            <a:off x="-752825" y="5035613"/>
            <a:ext cx="582545" cy="459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0" sz="2400">
                <a:latin typeface="+mj-lt"/>
                <a:ea typeface="+mj-ea"/>
                <a:cs typeface="+mj-cs"/>
                <a:sym typeface="Helvetica"/>
              </a:defRPr>
            </a:pPr>
            <a:r>
              <a:t>- </a:t>
            </a:r>
            <a:r>
              <a:rPr sz="1800"/>
              <a:t>He</a:t>
            </a:r>
          </a:p>
        </p:txBody>
      </p:sp>
      <p:sp>
        <p:nvSpPr>
          <p:cNvPr id="161" name="Het spuikanaal is voorlopig uitgesteld nu ligt de focus op de Groote polder"/>
          <p:cNvSpPr txBox="1"/>
          <p:nvPr/>
        </p:nvSpPr>
        <p:spPr>
          <a:xfrm>
            <a:off x="2338424" y="53003"/>
            <a:ext cx="7701310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Eemszijlen</a:t>
            </a:r>
          </a:p>
        </p:txBody>
      </p:sp>
      <p:pic>
        <p:nvPicPr>
          <p:cNvPr id="162" name="Schermafbeelding 2024-10-19 om 21.55.47.png" descr="Schermafbeelding 2024-10-19 om 21.55.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0080" y="631209"/>
            <a:ext cx="10371840" cy="6116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bg>
      <p:bgPr>
        <a:gradFill flip="none" rotWithShape="1">
          <a:gsLst>
            <a:gs pos="0">
              <a:schemeClr val="accent1">
                <a:hueOff val="400173"/>
                <a:satOff val="47967"/>
                <a:lumOff val="30281"/>
              </a:schemeClr>
            </a:gs>
            <a:gs pos="100000">
              <a:schemeClr val="accent1">
                <a:hueOff val="456700"/>
                <a:satOff val="47967"/>
                <a:lumOff val="43351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fase3.jpg" descr="fase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462993"/>
            <a:ext cx="12192004" cy="5696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hueOff val="400173"/>
                <a:satOff val="47967"/>
                <a:lumOff val="30281"/>
              </a:schemeClr>
            </a:gs>
            <a:gs pos="35000">
              <a:srgbClr val="BECEFF"/>
            </a:gs>
            <a:gs pos="100000">
              <a:schemeClr val="accent1">
                <a:hueOff val="456700"/>
                <a:satOff val="47967"/>
                <a:lumOff val="43351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roote polder.jpg" descr="Groote pold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7971" y="1679868"/>
            <a:ext cx="4275724" cy="3061707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Groote polder nu"/>
          <p:cNvSpPr txBox="1"/>
          <p:nvPr/>
        </p:nvSpPr>
        <p:spPr>
          <a:xfrm>
            <a:off x="1581788" y="537225"/>
            <a:ext cx="2576321" cy="459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Groote polder nu</a:t>
            </a:r>
          </a:p>
        </p:txBody>
      </p:sp>
      <p:sp>
        <p:nvSpPr>
          <p:cNvPr id="168" name="Groote polder straks?"/>
          <p:cNvSpPr txBox="1"/>
          <p:nvPr/>
        </p:nvSpPr>
        <p:spPr>
          <a:xfrm>
            <a:off x="7588345" y="627346"/>
            <a:ext cx="3288315" cy="459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Groote polder straks?</a:t>
            </a:r>
          </a:p>
        </p:txBody>
      </p:sp>
      <p:pic>
        <p:nvPicPr>
          <p:cNvPr id="169" name="Groote polder straks.jpg" descr="Groote polder strak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33651" y="9853621"/>
            <a:ext cx="5197607" cy="3898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groote polder straks2.jpg" descr="groote polder straks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34393" y="1679868"/>
            <a:ext cx="4527036" cy="30617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hueOff val="400173"/>
                <a:satOff val="47967"/>
                <a:lumOff val="30281"/>
              </a:schemeClr>
            </a:gs>
            <a:gs pos="35000">
              <a:srgbClr val="BECEFF"/>
            </a:gs>
            <a:gs pos="100000">
              <a:schemeClr val="accent1">
                <a:hueOff val="456700"/>
                <a:satOff val="47967"/>
                <a:lumOff val="43351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VLOED"/>
          <p:cNvSpPr txBox="1"/>
          <p:nvPr/>
        </p:nvSpPr>
        <p:spPr>
          <a:xfrm>
            <a:off x="5873281" y="277618"/>
            <a:ext cx="1188052" cy="459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VLOED</a:t>
            </a:r>
          </a:p>
        </p:txBody>
      </p:sp>
      <p:pic>
        <p:nvPicPr>
          <p:cNvPr id="173" name="Schermafbeelding 2023-11-22 om 16.01.29.png" descr="Schermafbeelding 2023-11-22 om 16.01.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5129" y="1717213"/>
            <a:ext cx="5604858" cy="508874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Verbetering Landbouwgronden door Ophoging met slib uit de Eems-Dollard."/>
          <p:cNvSpPr txBox="1"/>
          <p:nvPr/>
        </p:nvSpPr>
        <p:spPr>
          <a:xfrm>
            <a:off x="1059862" y="963783"/>
            <a:ext cx="9593568" cy="459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V</a:t>
            </a:r>
            <a:r>
              <a:rPr b="0"/>
              <a:t>erbetering </a:t>
            </a:r>
            <a:r>
              <a:t>L</a:t>
            </a:r>
            <a:r>
              <a:rPr b="0"/>
              <a:t>andbouwgronden door </a:t>
            </a:r>
            <a:r>
              <a:t>O</a:t>
            </a:r>
            <a:r>
              <a:rPr b="0"/>
              <a:t>phoging met slib uit de </a:t>
            </a:r>
            <a:r>
              <a:t>E</a:t>
            </a:r>
            <a:r>
              <a:rPr b="0"/>
              <a:t>ems-</a:t>
            </a:r>
            <a:r>
              <a:t>D</a:t>
            </a:r>
            <a:r>
              <a:rPr b="0"/>
              <a:t>ollard.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bg>
      <p:bgPr>
        <a:gradFill flip="none" rotWithShape="1">
          <a:gsLst>
            <a:gs pos="0">
              <a:schemeClr val="accent1">
                <a:hueOff val="400173"/>
                <a:satOff val="47967"/>
                <a:lumOff val="30281"/>
              </a:schemeClr>
            </a:gs>
            <a:gs pos="35000">
              <a:srgbClr val="BECEFF"/>
            </a:gs>
            <a:gs pos="100000">
              <a:schemeClr val="accent1">
                <a:hueOff val="456700"/>
                <a:satOff val="47967"/>
                <a:lumOff val="43351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chermafbeelding 2023-12-21 om 13.23.39.png" descr="Schermafbeelding 2023-12-21 om 13.23.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53780" y="8122021"/>
            <a:ext cx="3337660" cy="3182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Schermafbeelding 2023-12-21 om 13.24.19.png" descr="Schermafbeelding 2023-12-21 om 13.24.1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6017" y="1069834"/>
            <a:ext cx="1960843" cy="189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Schermafbeelding 2023-12-21 om 13.22.44.png" descr="Schermafbeelding 2023-12-21 om 13.22.4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420980" y="8644021"/>
            <a:ext cx="3406741" cy="3220162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cenario 1:…"/>
          <p:cNvSpPr txBox="1"/>
          <p:nvPr/>
        </p:nvSpPr>
        <p:spPr>
          <a:xfrm>
            <a:off x="2910851" y="1398103"/>
            <a:ext cx="7728126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Het ophogen van laaggelegen (landbouw)gronden in Oosterhorn-Zuid met slib uit de Eemshaven.</a:t>
            </a:r>
          </a:p>
        </p:txBody>
      </p:sp>
      <p:sp>
        <p:nvSpPr>
          <p:cNvPr id="180" name="Het concept is uitgewerkt voor een peilgebied van ca. 300 hectare."/>
          <p:cNvSpPr txBox="1"/>
          <p:nvPr/>
        </p:nvSpPr>
        <p:spPr>
          <a:xfrm>
            <a:off x="2896777" y="2353604"/>
            <a:ext cx="7756274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Het concept is uitgewerkt voor een peilgebied van ca. 300 hectare. </a:t>
            </a:r>
          </a:p>
        </p:txBody>
      </p:sp>
      <p:sp>
        <p:nvSpPr>
          <p:cNvPr id="181" name="Scenario 3:…"/>
          <p:cNvSpPr txBox="1"/>
          <p:nvPr/>
        </p:nvSpPr>
        <p:spPr>
          <a:xfrm>
            <a:off x="2844872" y="4013305"/>
            <a:ext cx="7601849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Binnendijkse slibinvang laaggelegen kustgebied (verschillende varianten)</a:t>
            </a:r>
          </a:p>
        </p:txBody>
      </p:sp>
      <p:sp>
        <p:nvSpPr>
          <p:cNvPr id="182" name="Scenario 3 laat de dynamiek in de kustzone terugkeren, door getijdewerking achter de primaire kering gereguleerd toe te staan."/>
          <p:cNvSpPr txBox="1"/>
          <p:nvPr/>
        </p:nvSpPr>
        <p:spPr>
          <a:xfrm>
            <a:off x="2812148" y="4592920"/>
            <a:ext cx="9055946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Scenario 3 laat de dynamiek in de kustzone terugkeren, door getijdenwerking achter de primaire kering gereguleerd toe te staan. Eventuele opschaling 600 - 2000Ha.</a:t>
            </a:r>
          </a:p>
        </p:txBody>
      </p:sp>
      <p:pic>
        <p:nvPicPr>
          <p:cNvPr id="183" name="Schermafbeelding 2023-12-21 om 13.22.44.png" descr="Schermafbeelding 2023-12-21 om 13.22.4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6017" y="3741908"/>
            <a:ext cx="1960843" cy="1853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3"/>
      <p:bldP build="whole" bldLvl="1" animBg="1" rev="0" advAuto="0" spid="183" grpId="1"/>
      <p:bldP build="whole" bldLvl="1" animBg="1" rev="0" advAuto="0" spid="181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hueOff val="400173"/>
                <a:satOff val="47967"/>
                <a:lumOff val="30281"/>
              </a:schemeClr>
            </a:gs>
            <a:gs pos="35000">
              <a:srgbClr val="BECEFF"/>
            </a:gs>
            <a:gs pos="100000">
              <a:schemeClr val="accent1">
                <a:hueOff val="456700"/>
                <a:satOff val="47967"/>
                <a:lumOff val="43351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cenario 3 Kwelderwerken"/>
          <p:cNvSpPr txBox="1"/>
          <p:nvPr/>
        </p:nvSpPr>
        <p:spPr>
          <a:xfrm>
            <a:off x="537603" y="583055"/>
            <a:ext cx="2678244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Scenario Kwelderwerken</a:t>
            </a:r>
          </a:p>
        </p:txBody>
      </p:sp>
      <p:pic>
        <p:nvPicPr>
          <p:cNvPr id="186" name="Schermafbeelding 2024-11-05 om 11.26.47.png" descr="Schermafbeelding 2024-11-05 om 11.26.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746" y="1073262"/>
            <a:ext cx="3464820" cy="3395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Schermafbeelding 2024-11-05 om 11.24.16.png" descr="Schermafbeelding 2024-11-05 om 11.24.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1138" y="1089248"/>
            <a:ext cx="3473001" cy="3363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Schermafbeelding 2024-11-05 om 11.09.28.png" descr="Schermafbeelding 2024-11-05 om 11.09.2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47744" y="3037720"/>
            <a:ext cx="4696515" cy="3354653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cenario Plantages"/>
          <p:cNvSpPr txBox="1"/>
          <p:nvPr/>
        </p:nvSpPr>
        <p:spPr>
          <a:xfrm>
            <a:off x="9057278" y="583055"/>
            <a:ext cx="2029725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Scenario Plantages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3"/>
      <p:bldP build="whole" bldLvl="1" animBg="1" rev="0" advAuto="0" spid="187" grpId="2"/>
      <p:bldP build="whole" bldLvl="1" animBg="1" rev="0" advAuto="0" spid="18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Afbeelding 5" descr="Afbeelding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7724" y="4728404"/>
            <a:ext cx="10856553" cy="1686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Afbeelding 7" descr="Afbeelding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703" y="2059102"/>
            <a:ext cx="5781084" cy="2166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Afbeelding 9" descr="Afbeelding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01495" y="1118878"/>
            <a:ext cx="7052307" cy="1541944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Tekstvak 10"/>
          <p:cNvSpPr txBox="1"/>
          <p:nvPr/>
        </p:nvSpPr>
        <p:spPr>
          <a:xfrm>
            <a:off x="316705" y="563307"/>
            <a:ext cx="4091710" cy="1056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Wat gebeurt er in de Eemsdelta?</a:t>
            </a:r>
          </a:p>
        </p:txBody>
      </p:sp>
      <p:sp>
        <p:nvSpPr>
          <p:cNvPr id="82" name="Tijdelijke aanduiding voor dianummer 2"/>
          <p:cNvSpPr txBox="1"/>
          <p:nvPr>
            <p:ph type="sldNum" sz="quarter" idx="4294967295"/>
          </p:nvPr>
        </p:nvSpPr>
        <p:spPr>
          <a:xfrm>
            <a:off x="11172421" y="6414761"/>
            <a:ext cx="181378" cy="2483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3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" grpId="1"/>
      <p:bldP build="whole" bldLvl="1" animBg="1" rev="0" advAuto="0" spid="78" grpId="2"/>
      <p:bldP build="whole" bldLvl="1" animBg="1" rev="0" advAuto="0" spid="80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bg>
      <p:bgPr>
        <a:gradFill flip="none" rotWithShape="1">
          <a:gsLst>
            <a:gs pos="0">
              <a:schemeClr val="accent1">
                <a:hueOff val="400173"/>
                <a:satOff val="47967"/>
                <a:lumOff val="30281"/>
              </a:schemeClr>
            </a:gs>
            <a:gs pos="35000">
              <a:srgbClr val="BECEFF"/>
            </a:gs>
            <a:gs pos="100000">
              <a:schemeClr val="accent1">
                <a:hueOff val="456700"/>
                <a:satOff val="47967"/>
                <a:lumOff val="43351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chermafbeelding 2024-10-31 om 20.19.57.png" descr="Schermafbeelding 2024-10-31 om 20.19.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210" y="958641"/>
            <a:ext cx="12230421" cy="7567084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Woldendorp"/>
          <p:cNvSpPr txBox="1"/>
          <p:nvPr/>
        </p:nvSpPr>
        <p:spPr>
          <a:xfrm>
            <a:off x="6392893" y="5333691"/>
            <a:ext cx="1423250" cy="340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Woldendorp</a:t>
            </a:r>
          </a:p>
        </p:txBody>
      </p:sp>
      <p:sp>
        <p:nvSpPr>
          <p:cNvPr id="193" name="Meedhuizen"/>
          <p:cNvSpPr txBox="1"/>
          <p:nvPr/>
        </p:nvSpPr>
        <p:spPr>
          <a:xfrm>
            <a:off x="1513517" y="4406739"/>
            <a:ext cx="1413576" cy="340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Meedhuizen</a:t>
            </a:r>
          </a:p>
        </p:txBody>
      </p:sp>
      <p:sp>
        <p:nvSpPr>
          <p:cNvPr id="194" name="Wagenborgen"/>
          <p:cNvSpPr txBox="1"/>
          <p:nvPr/>
        </p:nvSpPr>
        <p:spPr>
          <a:xfrm>
            <a:off x="1951245" y="5951658"/>
            <a:ext cx="1574434" cy="340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Wagenborgen</a:t>
            </a:r>
          </a:p>
        </p:txBody>
      </p:sp>
      <p:sp>
        <p:nvSpPr>
          <p:cNvPr id="195" name="Borgsweer"/>
          <p:cNvSpPr txBox="1"/>
          <p:nvPr/>
        </p:nvSpPr>
        <p:spPr>
          <a:xfrm>
            <a:off x="6080442" y="3956136"/>
            <a:ext cx="1224192" cy="340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Borgsweer</a:t>
            </a:r>
          </a:p>
        </p:txBody>
      </p:sp>
      <p:sp>
        <p:nvSpPr>
          <p:cNvPr id="196" name="Termunten…"/>
          <p:cNvSpPr txBox="1"/>
          <p:nvPr/>
        </p:nvSpPr>
        <p:spPr>
          <a:xfrm>
            <a:off x="6856369" y="2913315"/>
            <a:ext cx="1496672" cy="644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Termunten</a:t>
            </a:r>
          </a:p>
          <a:p>
            <a:pPr/>
            <a:r>
              <a:t>Termunterzijl</a:t>
            </a:r>
          </a:p>
        </p:txBody>
      </p:sp>
      <p:sp>
        <p:nvSpPr>
          <p:cNvPr id="197" name="Farmsum"/>
          <p:cNvSpPr txBox="1"/>
          <p:nvPr/>
        </p:nvSpPr>
        <p:spPr>
          <a:xfrm>
            <a:off x="1939306" y="2269663"/>
            <a:ext cx="1080325" cy="340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Farmsum</a:t>
            </a:r>
          </a:p>
        </p:txBody>
      </p:sp>
      <p:sp>
        <p:nvSpPr>
          <p:cNvPr id="198" name="Nieuwolda"/>
          <p:cNvSpPr txBox="1"/>
          <p:nvPr/>
        </p:nvSpPr>
        <p:spPr>
          <a:xfrm>
            <a:off x="5066836" y="6389387"/>
            <a:ext cx="1245772" cy="340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Nieuwolda</a:t>
            </a:r>
          </a:p>
        </p:txBody>
      </p:sp>
      <p:sp>
        <p:nvSpPr>
          <p:cNvPr id="199" name="scenario 3 Kwelderwerken"/>
          <p:cNvSpPr txBox="1"/>
          <p:nvPr/>
        </p:nvSpPr>
        <p:spPr>
          <a:xfrm>
            <a:off x="4646369" y="261199"/>
            <a:ext cx="2880525" cy="340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scenario 3 Kwelderwerken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hueOff val="400173"/>
                <a:satOff val="47967"/>
                <a:lumOff val="30281"/>
              </a:schemeClr>
            </a:gs>
            <a:gs pos="35000">
              <a:srgbClr val="BECEFF"/>
            </a:gs>
            <a:gs pos="100000">
              <a:schemeClr val="accent1">
                <a:hueOff val="456700"/>
                <a:satOff val="47967"/>
                <a:lumOff val="43351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Natuurkracht 1.jpeg" descr="Natuurkracht 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66" y="1248591"/>
            <a:ext cx="6994881" cy="403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Natuurkracht2.jpeg" descr="Natuurkracht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7595" y="1248591"/>
            <a:ext cx="6804502" cy="4030701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cenario 3 Kwelderwerken"/>
          <p:cNvSpPr txBox="1"/>
          <p:nvPr/>
        </p:nvSpPr>
        <p:spPr>
          <a:xfrm>
            <a:off x="4410245" y="351320"/>
            <a:ext cx="2868743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Scenario 3 Kwelderwerken</a:t>
            </a:r>
          </a:p>
        </p:txBody>
      </p:sp>
      <p:sp>
        <p:nvSpPr>
          <p:cNvPr id="204" name="Bron:…"/>
          <p:cNvSpPr txBox="1"/>
          <p:nvPr/>
        </p:nvSpPr>
        <p:spPr>
          <a:xfrm>
            <a:off x="187459" y="5449558"/>
            <a:ext cx="2047931" cy="751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0" sz="11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Bron:</a:t>
            </a:r>
          </a:p>
          <a:p>
            <a:pPr>
              <a:defRPr b="0" sz="11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Ziel in landschap</a:t>
            </a:r>
          </a:p>
          <a:p>
            <a:pPr defTabSz="457200">
              <a:defRPr b="0" sz="11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Scenario’s voor Delfzijl Zuid-Oost</a:t>
            </a:r>
          </a:p>
          <a:p>
            <a:pPr defTabSz="457200">
              <a:defRPr b="0" sz="11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19 mei 2020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hueOff val="400173"/>
                <a:satOff val="47967"/>
                <a:lumOff val="30281"/>
              </a:schemeClr>
            </a:gs>
            <a:gs pos="35000">
              <a:srgbClr val="BECEFF"/>
            </a:gs>
            <a:gs pos="100000">
              <a:schemeClr val="accent1">
                <a:hueOff val="456700"/>
                <a:satOff val="47967"/>
                <a:lumOff val="43351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rond in bezit provincie Groningen"/>
          <p:cNvSpPr txBox="1"/>
          <p:nvPr/>
        </p:nvSpPr>
        <p:spPr>
          <a:xfrm>
            <a:off x="4103213" y="206724"/>
            <a:ext cx="3985574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Grond in bezit provincie Groningen</a:t>
            </a:r>
          </a:p>
        </p:txBody>
      </p:sp>
      <p:sp>
        <p:nvSpPr>
          <p:cNvPr id="207" name="De in groen aangegeven percelen zijn inmiddels opgekocht door de provincie en tot 2030 verpacht.…"/>
          <p:cNvSpPr txBox="1"/>
          <p:nvPr/>
        </p:nvSpPr>
        <p:spPr>
          <a:xfrm>
            <a:off x="1479847" y="968346"/>
            <a:ext cx="10246526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De in groen aangegeven percelen zijn inmiddels opgekocht door de provincie en tot 2030 verpacht. </a:t>
            </a:r>
          </a:p>
          <a:p>
            <a:pPr>
              <a:defRPr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Vanaf 2030 zullen deze percelen worden gebruikt voor “de door de provincie beoogde doelen”.</a:t>
            </a:r>
          </a:p>
        </p:txBody>
      </p:sp>
      <p:pic>
        <p:nvPicPr>
          <p:cNvPr id="208" name="Schermafbeelding 2024-11-09 om 18.51.17.png" descr="Schermafbeelding 2024-11-09 om 18.51.1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11548" y="1887962"/>
            <a:ext cx="4864727" cy="46419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hueOff val="400173"/>
                <a:satOff val="47967"/>
                <a:lumOff val="30281"/>
              </a:schemeClr>
            </a:gs>
            <a:gs pos="35000">
              <a:srgbClr val="BECEFF"/>
            </a:gs>
            <a:gs pos="100000">
              <a:schemeClr val="accent1">
                <a:hueOff val="456700"/>
                <a:satOff val="47967"/>
                <a:lumOff val="43351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cenario 3:…"/>
          <p:cNvSpPr txBox="1"/>
          <p:nvPr/>
        </p:nvSpPr>
        <p:spPr>
          <a:xfrm>
            <a:off x="2933082" y="174621"/>
            <a:ext cx="6772878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457200">
              <a:defRPr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Zorgen over waterkwaliteit en baggerspecie uit Eems-Dollard</a:t>
            </a:r>
          </a:p>
        </p:txBody>
      </p:sp>
      <p:sp>
        <p:nvSpPr>
          <p:cNvPr id="211" name="Waterkwaliteit Eén van de gevolgen van de menselijke ingrepen in de Eems-Dollard is een verslechtering van de waterkwaliteit.…"/>
          <p:cNvSpPr txBox="1"/>
          <p:nvPr/>
        </p:nvSpPr>
        <p:spPr>
          <a:xfrm>
            <a:off x="502308" y="1040020"/>
            <a:ext cx="11187384" cy="451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spcBef>
                <a:spcPts val="12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Waterkwaliteit</a:t>
            </a:r>
            <a:br/>
          </a:p>
          <a:p>
            <a:pPr defTabSz="457200">
              <a:spcBef>
                <a:spcPts val="1200"/>
              </a:spcBef>
              <a:defRPr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Ook zijn er restanten van chemische stoffen uit de scheepvaart (o.a. Tributyltin) in het estuarium aanwezig, die de waterkwaliteit negatief beïnvloeden (Het Groninger Landschap, 2016). </a:t>
            </a:r>
          </a:p>
          <a:p>
            <a:pPr defTabSz="457200">
              <a:spcBef>
                <a:spcPts val="1200"/>
              </a:spcBef>
              <a:defRPr b="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defTabSz="457200">
              <a:spcBef>
                <a:spcPts val="1200"/>
              </a:spcBef>
              <a:defRPr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Aan de hand van de KRW-normen wordt de </a:t>
            </a:r>
            <a:r>
              <a:rPr u="sng"/>
              <a:t>ecologische waterkwaliteit</a:t>
            </a:r>
            <a:r>
              <a:t> in de Eems-Dollard in de laatste KRW-update van 2022 als </a:t>
            </a:r>
            <a:r>
              <a:rPr u="sng"/>
              <a:t>matig</a:t>
            </a:r>
            <a:r>
              <a:t> beoordeeld.</a:t>
            </a:r>
          </a:p>
          <a:p>
            <a:pPr defTabSz="457200">
              <a:spcBef>
                <a:spcPts val="1200"/>
              </a:spcBef>
              <a:defRPr b="0">
                <a:latin typeface="Times Roman"/>
                <a:ea typeface="Times Roman"/>
                <a:cs typeface="Times Roman"/>
                <a:sym typeface="Times Roman"/>
              </a:defRPr>
            </a:pPr>
            <a:br/>
          </a:p>
          <a:p>
            <a:pPr defTabSz="457200">
              <a:spcBef>
                <a:spcPts val="1200"/>
              </a:spcBef>
              <a:defRPr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De chemische waterkwaliteit krijgt het oordeel </a:t>
            </a:r>
            <a:r>
              <a:rPr u="sng"/>
              <a:t>voldoet niet</a:t>
            </a:r>
            <a:r>
              <a:t>. Van verschillende stoffen wordt </a:t>
            </a:r>
            <a:r>
              <a:rPr u="sng"/>
              <a:t>de norm overschreden</a:t>
            </a:r>
            <a:r>
              <a:t> (o.a. </a:t>
            </a:r>
            <a:r>
              <a:rPr b="1"/>
              <a:t>kwik, arseen, tributyltin</a:t>
            </a:r>
            <a:r>
              <a:t>), wel wordt in de meeste gevallen aangegeven dat het redelijk zeker is dat het doel in 2027 wordt bereikt</a:t>
            </a:r>
          </a:p>
        </p:txBody>
      </p:sp>
      <p:sp>
        <p:nvSpPr>
          <p:cNvPr id="212" name="Bron: RAPPORT Doeluitwerking Eems-Dollard…"/>
          <p:cNvSpPr txBox="1"/>
          <p:nvPr/>
        </p:nvSpPr>
        <p:spPr>
          <a:xfrm>
            <a:off x="509317" y="6106152"/>
            <a:ext cx="2471521" cy="59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457200">
              <a:defRPr b="0" sz="1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Bron: </a:t>
            </a:r>
            <a:r>
              <a:rPr sz="1000"/>
              <a:t>Rapport Doeluitwerking Eems-Dollard</a:t>
            </a:r>
            <a:endParaRPr sz="1000"/>
          </a:p>
          <a:p>
            <a:pPr defTabSz="457200">
              <a:defRPr b="0" sz="10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Supplement Natura 2000-beheerplan</a:t>
            </a:r>
          </a:p>
          <a:p>
            <a:pPr defTabSz="457200">
              <a:defRPr b="0" sz="10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Datum: 25/3/2022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hueOff val="400173"/>
                <a:satOff val="47967"/>
                <a:lumOff val="30281"/>
              </a:schemeClr>
            </a:gs>
            <a:gs pos="35000">
              <a:srgbClr val="BECEFF"/>
            </a:gs>
            <a:gs pos="100000">
              <a:schemeClr val="accent1">
                <a:hueOff val="456700"/>
                <a:satOff val="47967"/>
                <a:lumOff val="43351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cenario 3:…"/>
          <p:cNvSpPr txBox="1"/>
          <p:nvPr/>
        </p:nvSpPr>
        <p:spPr>
          <a:xfrm>
            <a:off x="3587608" y="135997"/>
            <a:ext cx="5174959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200">
              <a:defRPr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Status van de projecten Eemszijlen en VLOED</a:t>
            </a:r>
          </a:p>
        </p:txBody>
      </p:sp>
      <p:sp>
        <p:nvSpPr>
          <p:cNvPr id="215" name="Er worden nu gesprekken opgestart met de bewoners over hoe de plannen kunnen worden uitgevoerd."/>
          <p:cNvSpPr txBox="1"/>
          <p:nvPr/>
        </p:nvSpPr>
        <p:spPr>
          <a:xfrm>
            <a:off x="307392" y="3547733"/>
            <a:ext cx="11140155" cy="1310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De gemeente Eemsdelta neemt de regie en heeft hiervoor budget vrijgemaakt voor o.a. een projectleider vanuit de gemeente.</a:t>
            </a:r>
          </a:p>
          <a:p>
            <a:pPr>
              <a:defRPr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Er worden nu gesprekken opgestart </a:t>
            </a:r>
            <a:r>
              <a:rPr u="sng"/>
              <a:t>met</a:t>
            </a:r>
            <a:r>
              <a:t> de bewoners over hoe de plannen binnen het project Groote polder kunnen worden uitgevoerd. De gemeente trekt hier vooralsnog een half jaar voor uit en indien nodig langer.</a:t>
            </a:r>
          </a:p>
        </p:txBody>
      </p:sp>
      <p:sp>
        <p:nvSpPr>
          <p:cNvPr id="216" name="Omdat de participatie richting bewoners niet goed liep heeft de actiegroep Handen af van de Grote polder…"/>
          <p:cNvSpPr txBox="1"/>
          <p:nvPr/>
        </p:nvSpPr>
        <p:spPr>
          <a:xfrm>
            <a:off x="394787" y="2488239"/>
            <a:ext cx="11452157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Het project Groote polder (onderdeel van Eemszijlen) is voorlopig stopgezet. De actiegroep “Handen af van de Groote polder” heeft er mede voor gezorgd dat de voorkeursbeslissing is teruggedraaid.</a:t>
            </a:r>
          </a:p>
        </p:txBody>
      </p:sp>
      <p:sp>
        <p:nvSpPr>
          <p:cNvPr id="217" name="Voor het overgrote deel van de bewoners van Borgsweer en Termunterzijl is slibinvang in de Groote polder een…"/>
          <p:cNvSpPr txBox="1"/>
          <p:nvPr/>
        </p:nvSpPr>
        <p:spPr>
          <a:xfrm>
            <a:off x="155470" y="5330033"/>
            <a:ext cx="11649974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Voor een groot deel van de bewoners van Borgsweer en Termunterzijl is slibinvang in de Groote polder een</a:t>
            </a:r>
          </a:p>
          <a:p>
            <a:pPr algn="ctr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 GO!</a:t>
            </a:r>
          </a:p>
        </p:txBody>
      </p:sp>
      <p:sp>
        <p:nvSpPr>
          <p:cNvPr id="218" name="Het project omleggen spuikanaal is begin 2024 voorlopig stopgezet i.v.m. meer onderzoek. Op dit moment…"/>
          <p:cNvSpPr txBox="1"/>
          <p:nvPr/>
        </p:nvSpPr>
        <p:spPr>
          <a:xfrm>
            <a:off x="406312" y="947287"/>
            <a:ext cx="9880285" cy="1005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Het project omleggen spuikanaal(onderdeel van Eemszijlen) is begin 2024 voorlopig stopgezet. </a:t>
            </a:r>
          </a:p>
          <a:p>
            <a:pPr>
              <a:defRPr b="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>
              <a:defRPr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Het project VLOED is voorlopig stopgezet.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6" grpId="1"/>
      <p:bldP build="whole" bldLvl="1" animBg="1" rev="0" advAuto="0" spid="217" grpId="3"/>
      <p:bldP build="whole" bldLvl="1" animBg="1" rev="0" advAuto="0" spid="215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Afbeelding 6" descr="Afbeelding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8380"/>
            <a:ext cx="12424855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Afbeelding 9" descr="Afbeelding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607" y="1395836"/>
            <a:ext cx="2254943" cy="571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Afbeelding 10" descr="Afbeelding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26425" y="2548537"/>
            <a:ext cx="2235833" cy="589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Afbeelding 12" descr="Afbeelding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1805" y="3176497"/>
            <a:ext cx="2248743" cy="576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Afbeelding 13" descr="Afbeelding 1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5607" y="5123284"/>
            <a:ext cx="2160979" cy="582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Afbeelding 14" descr="Afbeelding 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445864" y="5087361"/>
            <a:ext cx="2378846" cy="628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Afbeelding 15" descr="Afbeelding 15"/>
          <p:cNvPicPr>
            <a:picLocks noChangeAspect="1"/>
          </p:cNvPicPr>
          <p:nvPr/>
        </p:nvPicPr>
        <p:blipFill>
          <a:blip r:embed="rId8">
            <a:extLst/>
          </a:blip>
          <a:srcRect l="0" t="0" r="0" b="2"/>
          <a:stretch>
            <a:fillRect/>
          </a:stretch>
        </p:blipFill>
        <p:spPr>
          <a:xfrm>
            <a:off x="2721780" y="1676391"/>
            <a:ext cx="5651768" cy="31420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9" y="0"/>
                </a:moveTo>
                <a:cubicBezTo>
                  <a:pt x="4835" y="0"/>
                  <a:pt x="0" y="4836"/>
                  <a:pt x="0" y="10801"/>
                </a:cubicBezTo>
                <a:cubicBezTo>
                  <a:pt x="0" y="16767"/>
                  <a:pt x="4835" y="21600"/>
                  <a:pt x="10799" y="21600"/>
                </a:cubicBezTo>
                <a:cubicBezTo>
                  <a:pt x="16764" y="21600"/>
                  <a:pt x="21600" y="16767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1" name="Afbeelding 8" descr="Afbeelding 8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445864" y="3778701"/>
            <a:ext cx="2260408" cy="589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Afbeelding 2" descr="Afbeelding 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951530" y="697344"/>
            <a:ext cx="3389956" cy="1210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Schermafbeelding 2024-01-10 om 21.57.28.png" descr="Schermafbeelding 2024-01-10 om 21.57.28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6365112" y="8016940"/>
            <a:ext cx="2160989" cy="453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Schermafbeelding 2024-01-10 om 22.08.17.png" descr="Schermafbeelding 2024-01-10 om 22.08.17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357417" y="1386077"/>
            <a:ext cx="2443928" cy="521975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ekstvak 2"/>
          <p:cNvSpPr txBox="1"/>
          <p:nvPr/>
        </p:nvSpPr>
        <p:spPr>
          <a:xfrm>
            <a:off x="3746136" y="2796263"/>
            <a:ext cx="4077735" cy="2504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Dorpsoverstijgende samenwerking voor de leefbaarheid v/d zuidelijke dorpen Delfzijl</a:t>
            </a:r>
          </a:p>
        </p:txBody>
      </p:sp>
      <p:sp>
        <p:nvSpPr>
          <p:cNvPr id="96" name="Tijdelijke aanduiding voor dianummer 1"/>
          <p:cNvSpPr txBox="1"/>
          <p:nvPr>
            <p:ph type="sldNum" sz="quarter" idx="4294967295"/>
          </p:nvPr>
        </p:nvSpPr>
        <p:spPr>
          <a:xfrm>
            <a:off x="11172421" y="6414761"/>
            <a:ext cx="181378" cy="2483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35" grpId="2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Class="entr" nodeType="after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" grpId="1"/>
      <p:bldP build="whole" bldLvl="1" animBg="1" rev="0" advAuto="0" spid="95" grpId="3"/>
      <p:bldP build="whole" bldLvl="1" animBg="1" rev="0" advAuto="0" spid="90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jdelijke aanduiding voor datum 8"/>
          <p:cNvSpPr txBox="1"/>
          <p:nvPr/>
        </p:nvSpPr>
        <p:spPr>
          <a:xfrm>
            <a:off x="883919" y="6414761"/>
            <a:ext cx="2651762" cy="24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6 en 7 november 2024</a:t>
            </a:r>
          </a:p>
        </p:txBody>
      </p:sp>
      <p:pic>
        <p:nvPicPr>
          <p:cNvPr id="99" name="Afbeelding 10" descr="Afbeelding 10"/>
          <p:cNvPicPr>
            <a:picLocks noChangeAspect="1"/>
          </p:cNvPicPr>
          <p:nvPr/>
        </p:nvPicPr>
        <p:blipFill>
          <a:blip r:embed="rId2">
            <a:extLst/>
          </a:blip>
          <a:srcRect l="0" t="0" r="0" b="2"/>
          <a:stretch>
            <a:fillRect/>
          </a:stretch>
        </p:blipFill>
        <p:spPr>
          <a:xfrm>
            <a:off x="2243569" y="-40474"/>
            <a:ext cx="7704861" cy="6661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6"/>
                  <a:pt x="0" y="10801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1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0" name="Tekstvak 1"/>
          <p:cNvSpPr txBox="1"/>
          <p:nvPr/>
        </p:nvSpPr>
        <p:spPr>
          <a:xfrm>
            <a:off x="3725710" y="342384"/>
            <a:ext cx="4157034" cy="2025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400">
                <a:solidFill>
                  <a:srgbClr val="00206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/>
            <a:r>
              <a:t>Het gebied ten zuiden van Delfzijl</a:t>
            </a:r>
          </a:p>
        </p:txBody>
      </p:sp>
      <p:pic>
        <p:nvPicPr>
          <p:cNvPr id="101" name="Afbeelding 3" descr="Afbeelding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4575" y="7352127"/>
            <a:ext cx="3591539" cy="26995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0">
              <a:srgbClr val="000000">
                <a:alpha val="70000"/>
              </a:srgbClr>
            </a:outerShdw>
          </a:effectLst>
        </p:spPr>
      </p:pic>
      <p:pic>
        <p:nvPicPr>
          <p:cNvPr id="102" name="Afbeelding 6" descr="Afbeelding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1276" y="342383"/>
            <a:ext cx="2915667" cy="1766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8269" y="2432873"/>
            <a:ext cx="2835427" cy="1653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Afbeelding 22" descr="Afbeelding 2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1276" y="4409487"/>
            <a:ext cx="2840565" cy="1766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Afbeelding 9" descr="Afbeelding 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26071" y="443241"/>
            <a:ext cx="3121626" cy="1825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Afbeelding 10" descr="Afbeelding 1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594658" y="2516371"/>
            <a:ext cx="3189080" cy="1825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Afbeelding 11" descr="Afbeelding 11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626071" y="4455038"/>
            <a:ext cx="3121626" cy="1720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Afbeelding 12" descr="Afbeelding 1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27220" y="2213368"/>
            <a:ext cx="8014449" cy="4360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9" name="Tijdelijke aanduiding voor dianummer 1"/>
          <p:cNvSpPr txBox="1"/>
          <p:nvPr>
            <p:ph type="sldNum" sz="quarter" idx="4294967295"/>
          </p:nvPr>
        </p:nvSpPr>
        <p:spPr>
          <a:xfrm>
            <a:off x="11172421" y="6414761"/>
            <a:ext cx="181378" cy="2483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warp dir="in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4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3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" grpId="3"/>
      <p:bldP build="whole" bldLvl="1" animBg="1" rev="0" advAuto="0" spid="108" grpId="7"/>
      <p:bldP build="whole" bldLvl="1" animBg="1" rev="0" advAuto="0" spid="105" grpId="4"/>
      <p:bldP build="whole" bldLvl="1" animBg="1" rev="0" advAuto="0" spid="102" grpId="1"/>
      <p:bldP build="whole" bldLvl="1" animBg="1" rev="0" advAuto="0" spid="107" grpId="6"/>
      <p:bldP build="whole" bldLvl="1" animBg="1" rev="0" advAuto="0" spid="106" grpId="5"/>
      <p:bldP build="whole" bldLvl="1" animBg="1" rev="0" advAuto="0" spid="103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Afbeelding 6" descr="Afbeelding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63500">
            <a:solidFill>
              <a:srgbClr val="DEE6F5"/>
            </a:solidFill>
            <a:miter lim="400000"/>
          </a:ln>
        </p:spPr>
      </p:pic>
      <p:sp>
        <p:nvSpPr>
          <p:cNvPr id="112" name="Ovaal 3"/>
          <p:cNvSpPr/>
          <p:nvPr/>
        </p:nvSpPr>
        <p:spPr>
          <a:xfrm rot="1180012">
            <a:off x="722571" y="641101"/>
            <a:ext cx="3001131" cy="1084119"/>
          </a:xfrm>
          <a:prstGeom prst="ellipse">
            <a:avLst/>
          </a:prstGeom>
          <a:ln w="63500">
            <a:solidFill>
              <a:srgbClr val="32538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 b="0" sz="1800">
                <a:solidFill>
                  <a:srgbClr val="FFFFFF"/>
                </a:solidFill>
              </a:defRPr>
            </a:pPr>
          </a:p>
        </p:txBody>
      </p:sp>
      <p:sp>
        <p:nvSpPr>
          <p:cNvPr id="113" name="Tekstvak 5"/>
          <p:cNvSpPr txBox="1"/>
          <p:nvPr/>
        </p:nvSpPr>
        <p:spPr>
          <a:xfrm>
            <a:off x="5875997" y="230230"/>
            <a:ext cx="6270295" cy="992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200">
                <a:solidFill>
                  <a:schemeClr val="accent1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defRPr>
            </a:pPr>
            <a:r>
              <a:t>Het huidige Chemiepark is 100 ha.</a:t>
            </a:r>
            <a:endParaRPr>
              <a:solidFill>
                <a:srgbClr val="0070C0"/>
              </a:solidFill>
            </a:endParaRPr>
          </a:p>
          <a:p>
            <a:pPr algn="ctr">
              <a:defRPr sz="3200">
                <a:solidFill>
                  <a:schemeClr val="accent1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defRPr>
            </a:pPr>
            <a:r>
              <a:t>Er komt nog ruim 400 ha bij</a:t>
            </a:r>
          </a:p>
        </p:txBody>
      </p:sp>
      <p:sp>
        <p:nvSpPr>
          <p:cNvPr id="114" name="Rechthoek: met één afgeronde hoek 2"/>
          <p:cNvSpPr/>
          <p:nvPr/>
        </p:nvSpPr>
        <p:spPr>
          <a:xfrm rot="17489830">
            <a:off x="3476295" y="1401319"/>
            <a:ext cx="4035115" cy="5379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8000" y="0"/>
                </a:lnTo>
                <a:cubicBezTo>
                  <a:pt x="19988" y="0"/>
                  <a:pt x="21600" y="1209"/>
                  <a:pt x="21600" y="27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63500">
            <a:solidFill>
              <a:schemeClr val="accent1"/>
            </a:solidFill>
          </a:ln>
        </p:spPr>
        <p:txBody>
          <a:bodyPr lIns="45718" tIns="45718" rIns="45718" bIns="45718" anchor="ctr"/>
          <a:lstStyle/>
          <a:p>
            <a:pPr>
              <a:defRPr b="0" sz="18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115" name="Afbeelding 1" descr="Afbeelding 1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367943" y="922256"/>
            <a:ext cx="11385154" cy="4600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35"/>
                  <a:pt x="0" y="10799"/>
                </a:cubicBezTo>
                <a:cubicBezTo>
                  <a:pt x="0" y="16764"/>
                  <a:pt x="4836" y="21600"/>
                  <a:pt x="10800" y="21600"/>
                </a:cubicBezTo>
                <a:cubicBezTo>
                  <a:pt x="16765" y="21600"/>
                  <a:pt x="21600" y="16764"/>
                  <a:pt x="21600" y="10799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6" name="Tijdelijke aanduiding voor dianummer 3"/>
          <p:cNvSpPr txBox="1"/>
          <p:nvPr>
            <p:ph type="sldNum" sz="quarter" idx="4294967295"/>
          </p:nvPr>
        </p:nvSpPr>
        <p:spPr>
          <a:xfrm>
            <a:off x="11172421" y="6414761"/>
            <a:ext cx="181378" cy="2483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5" grpId="2"/>
      <p:bldP build="whole" bldLvl="1" animBg="1" rev="0" advAuto="0" spid="1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deegebieden oosterhorjn.jpg" descr="deegebieden oosterhorj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289" y="405592"/>
            <a:ext cx="7746880" cy="5096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Schermafbeelding 2024-01-10 om 21.41.19.png" descr="Schermafbeelding 2024-01-10 om 21.41.1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59779" y="5345274"/>
            <a:ext cx="1941565" cy="810914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ekstvak 1"/>
          <p:cNvSpPr txBox="1"/>
          <p:nvPr/>
        </p:nvSpPr>
        <p:spPr>
          <a:xfrm>
            <a:off x="8487329" y="1368857"/>
            <a:ext cx="3421382" cy="313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A t/m D en E </a:t>
            </a:r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Zware Chemie</a:t>
            </a:r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I  </a:t>
            </a:r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Middelzware recycling</a:t>
            </a:r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en middelzware Chemie</a:t>
            </a:r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G en H  </a:t>
            </a:r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Zware Chemie</a:t>
            </a:r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en Zware recycling</a:t>
            </a:r>
          </a:p>
        </p:txBody>
      </p:sp>
      <p:sp>
        <p:nvSpPr>
          <p:cNvPr id="121" name="Tijdelijke aanduiding voor dianummer 2"/>
          <p:cNvSpPr txBox="1"/>
          <p:nvPr>
            <p:ph type="sldNum" sz="quarter" idx="4294967295"/>
          </p:nvPr>
        </p:nvSpPr>
        <p:spPr>
          <a:xfrm>
            <a:off x="11172421" y="6414761"/>
            <a:ext cx="181378" cy="2483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2" name="Schermafbeelding 2024-11-07 om 10.37.20.png" descr="Schermafbeelding 2024-11-07 om 10.37.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335" y="290595"/>
            <a:ext cx="7996788" cy="53266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Afbeelding 1" descr="Afbeelding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1226894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Ovaal 3"/>
          <p:cNvSpPr/>
          <p:nvPr/>
        </p:nvSpPr>
        <p:spPr>
          <a:xfrm rot="876464">
            <a:off x="4814038" y="968187"/>
            <a:ext cx="1353689" cy="708229"/>
          </a:xfrm>
          <a:prstGeom prst="ellipse">
            <a:avLst/>
          </a:prstGeom>
          <a:ln w="25400">
            <a:solidFill>
              <a:srgbClr val="DEE6F5"/>
            </a:solidFill>
          </a:ln>
        </p:spPr>
        <p:txBody>
          <a:bodyPr lIns="45718" tIns="45718" rIns="45718" bIns="45718" anchor="ctr"/>
          <a:lstStyle/>
          <a:p>
            <a:pPr>
              <a:defRPr b="0" sz="18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26" name="Tijdelijke aanduiding voor dianummer 2"/>
          <p:cNvSpPr txBox="1"/>
          <p:nvPr>
            <p:ph type="sldNum" sz="quarter" idx="4294967295"/>
          </p:nvPr>
        </p:nvSpPr>
        <p:spPr>
          <a:xfrm>
            <a:off x="11172421" y="6414761"/>
            <a:ext cx="181378" cy="2483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kstvak 1"/>
          <p:cNvSpPr txBox="1"/>
          <p:nvPr/>
        </p:nvSpPr>
        <p:spPr>
          <a:xfrm>
            <a:off x="922638" y="650781"/>
            <a:ext cx="10313773" cy="562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latin typeface="+mj-lt"/>
                <a:ea typeface="+mj-ea"/>
                <a:cs typeface="+mj-cs"/>
                <a:sym typeface="Helvetica"/>
              </a:defRPr>
            </a:pPr>
          </a:p>
          <a:p>
            <a:pPr algn="ctr">
              <a:defRPr b="0" sz="3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“Groene circulaire bedrijven”</a:t>
            </a:r>
          </a:p>
          <a:p>
            <a:pPr>
              <a:defRPr b="0" sz="3600">
                <a:latin typeface="Calibri Light"/>
                <a:ea typeface="Calibri Light"/>
                <a:cs typeface="Calibri Light"/>
                <a:sym typeface="Calibri Light"/>
              </a:defRPr>
            </a:pPr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-    </a:t>
            </a:r>
            <a:r>
              <a:rPr b="0" sz="2400"/>
              <a:t>Pyrolyse van autobanden</a:t>
            </a:r>
            <a:endParaRPr b="0" sz="2400"/>
          </a:p>
          <a:p>
            <a:pPr>
              <a:defRPr b="0" sz="1100">
                <a:latin typeface="+mj-lt"/>
                <a:ea typeface="+mj-ea"/>
                <a:cs typeface="+mj-cs"/>
                <a:sym typeface="Helvetica"/>
              </a:defRPr>
            </a:pPr>
          </a:p>
          <a:p>
            <a:pPr marL="342900" indent="-342900">
              <a:buSzPct val="100000"/>
              <a:buChar char="-"/>
              <a:defRPr b="0" sz="2400">
                <a:latin typeface="+mj-lt"/>
                <a:ea typeface="+mj-ea"/>
                <a:cs typeface="+mj-cs"/>
                <a:sym typeface="Helvetica"/>
              </a:defRPr>
            </a:pPr>
            <a:r>
              <a:t>Reststromen vet-verwerkende industrie</a:t>
            </a:r>
          </a:p>
          <a:p>
            <a:pPr marL="342900" indent="-342900">
              <a:buSzPct val="100000"/>
              <a:buChar char="-"/>
              <a:defRPr b="0" sz="1100">
                <a:latin typeface="+mj-lt"/>
                <a:ea typeface="+mj-ea"/>
                <a:cs typeface="+mj-cs"/>
                <a:sym typeface="Helvetica"/>
              </a:defRPr>
            </a:pPr>
          </a:p>
          <a:p>
            <a:pPr marL="342900" indent="-342900">
              <a:buSzPct val="100000"/>
              <a:buChar char="-"/>
              <a:defRPr b="0" sz="2400">
                <a:latin typeface="+mj-lt"/>
                <a:ea typeface="+mj-ea"/>
                <a:cs typeface="+mj-cs"/>
                <a:sym typeface="Helvetica"/>
              </a:defRPr>
            </a:pPr>
            <a:r>
              <a:t>Verwerken van kunststofafval</a:t>
            </a:r>
          </a:p>
          <a:p>
            <a:pPr>
              <a:defRPr b="0" sz="1100">
                <a:latin typeface="+mj-lt"/>
                <a:ea typeface="+mj-ea"/>
                <a:cs typeface="+mj-cs"/>
                <a:sym typeface="Helvetica"/>
              </a:defRPr>
            </a:pPr>
          </a:p>
          <a:p>
            <a:pPr>
              <a:defRPr b="0" sz="2400">
                <a:latin typeface="+mj-lt"/>
                <a:ea typeface="+mj-ea"/>
                <a:cs typeface="+mj-cs"/>
                <a:sym typeface="Helvetica"/>
              </a:defRPr>
            </a:pPr>
            <a:r>
              <a:t>-   Verwerken van rioolslib</a:t>
            </a:r>
          </a:p>
          <a:p>
            <a:pPr>
              <a:defRPr b="0" sz="1200">
                <a:latin typeface="+mj-lt"/>
                <a:ea typeface="+mj-ea"/>
                <a:cs typeface="+mj-cs"/>
                <a:sym typeface="Helvetica"/>
              </a:defRPr>
            </a:pPr>
          </a:p>
          <a:p>
            <a:pPr>
              <a:defRPr b="0" sz="2400">
                <a:latin typeface="+mj-lt"/>
                <a:ea typeface="+mj-ea"/>
                <a:cs typeface="+mj-cs"/>
                <a:sym typeface="Helvetica"/>
              </a:defRPr>
            </a:pPr>
            <a:r>
              <a:t>-   Verwerken van papierpulp</a:t>
            </a:r>
          </a:p>
          <a:p>
            <a:pPr>
              <a:defRPr b="0" sz="1100">
                <a:latin typeface="+mj-lt"/>
                <a:ea typeface="+mj-ea"/>
                <a:cs typeface="+mj-cs"/>
                <a:sym typeface="Helvetica"/>
              </a:defRPr>
            </a:pPr>
          </a:p>
          <a:p>
            <a:pPr>
              <a:defRPr b="0" sz="2400">
                <a:latin typeface="+mj-lt"/>
                <a:ea typeface="+mj-ea"/>
                <a:cs typeface="+mj-cs"/>
                <a:sym typeface="Helvetica"/>
              </a:defRPr>
            </a:pPr>
            <a:r>
              <a:t>-   Verwerken van slachtafval</a:t>
            </a:r>
          </a:p>
          <a:p>
            <a:pPr>
              <a:defRPr b="0" sz="1100">
                <a:latin typeface="+mj-lt"/>
                <a:ea typeface="+mj-ea"/>
                <a:cs typeface="+mj-cs"/>
                <a:sym typeface="Helvetica"/>
              </a:defRPr>
            </a:pPr>
          </a:p>
          <a:p>
            <a:pPr>
              <a:defRPr b="0" sz="2400">
                <a:latin typeface="+mj-lt"/>
                <a:ea typeface="+mj-ea"/>
                <a:cs typeface="+mj-cs"/>
                <a:sym typeface="Helvetica"/>
              </a:defRPr>
            </a:pPr>
            <a:r>
              <a:t>-   Verwerken van organisch afval</a:t>
            </a:r>
          </a:p>
          <a:p>
            <a:pPr>
              <a:defRPr b="0" sz="1100">
                <a:latin typeface="+mj-lt"/>
                <a:ea typeface="+mj-ea"/>
                <a:cs typeface="+mj-cs"/>
                <a:sym typeface="Helvetica"/>
              </a:defRPr>
            </a:pPr>
          </a:p>
          <a:p>
            <a:pPr>
              <a:defRPr b="0" sz="2400">
                <a:latin typeface="+mj-lt"/>
                <a:ea typeface="+mj-ea"/>
                <a:cs typeface="+mj-cs"/>
                <a:sym typeface="Helvetica"/>
              </a:defRPr>
            </a:pPr>
            <a:r>
              <a:t>-   Etc. </a:t>
            </a:r>
          </a:p>
        </p:txBody>
      </p:sp>
      <p:sp>
        <p:nvSpPr>
          <p:cNvPr id="129" name="Tijdelijke aanduiding voor dianummer 2"/>
          <p:cNvSpPr txBox="1"/>
          <p:nvPr>
            <p:ph type="sldNum" sz="quarter" idx="4294967295"/>
          </p:nvPr>
        </p:nvSpPr>
        <p:spPr>
          <a:xfrm>
            <a:off x="11172421" y="6414761"/>
            <a:ext cx="181378" cy="2483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2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el 1"/>
          <p:cNvSpPr txBox="1"/>
          <p:nvPr>
            <p:ph type="ctrTitle"/>
          </p:nvPr>
        </p:nvSpPr>
        <p:spPr>
          <a:xfrm>
            <a:off x="1392194" y="558221"/>
            <a:ext cx="9144001" cy="831249"/>
          </a:xfrm>
          <a:prstGeom prst="rect">
            <a:avLst/>
          </a:prstGeom>
        </p:spPr>
        <p:txBody>
          <a:bodyPr/>
          <a:lstStyle/>
          <a:p>
            <a:pPr defTabSz="777240">
              <a:defRPr b="1" sz="2700">
                <a:latin typeface="+mn-lt"/>
                <a:ea typeface="+mn-ea"/>
                <a:cs typeface="+mn-cs"/>
                <a:sym typeface="Calibri"/>
              </a:defRPr>
            </a:pPr>
            <a:r>
              <a:t>Wat willen wij?</a:t>
            </a:r>
            <a:br/>
          </a:p>
        </p:txBody>
      </p:sp>
      <p:sp>
        <p:nvSpPr>
          <p:cNvPr id="132" name="Tijdelijke aanduiding voor tekst 2"/>
          <p:cNvSpPr txBox="1"/>
          <p:nvPr>
            <p:ph type="subTitle" idx="1"/>
          </p:nvPr>
        </p:nvSpPr>
        <p:spPr>
          <a:xfrm>
            <a:off x="900844" y="1128007"/>
            <a:ext cx="9429406" cy="4349206"/>
          </a:xfrm>
          <a:prstGeom prst="rect">
            <a:avLst/>
          </a:prstGeom>
        </p:spPr>
        <p:txBody>
          <a:bodyPr/>
          <a:lstStyle/>
          <a:p>
            <a:pPr marL="197920" indent="-197920" algn="l" defTabSz="527790">
              <a:spcBef>
                <a:spcPts val="500"/>
              </a:spcBef>
              <a:buSzPct val="100000"/>
              <a:buChar char="-"/>
              <a:defRPr b="1" sz="1500"/>
            </a:pPr>
            <a:r>
              <a:t>Geïnformeerd worden en echte burgerparticipatie </a:t>
            </a:r>
            <a:endParaRPr sz="1300"/>
          </a:p>
          <a:p>
            <a:pPr marL="197920" indent="-197920" algn="l" defTabSz="527790">
              <a:spcBef>
                <a:spcPts val="500"/>
              </a:spcBef>
              <a:buSzPct val="100000"/>
              <a:buChar char="-"/>
              <a:defRPr b="1" sz="1300"/>
            </a:pPr>
          </a:p>
          <a:p>
            <a:pPr marL="197920" indent="-197920" algn="l" defTabSz="527790">
              <a:spcBef>
                <a:spcPts val="500"/>
              </a:spcBef>
              <a:buSzPct val="100000"/>
              <a:buChar char="-"/>
              <a:defRPr b="1" sz="1500"/>
            </a:pPr>
            <a:r>
              <a:t>Scherpe vergunningen </a:t>
            </a:r>
          </a:p>
          <a:p>
            <a:pPr marL="197920" indent="-197920" algn="l" defTabSz="527790">
              <a:spcBef>
                <a:spcPts val="500"/>
              </a:spcBef>
              <a:buSzPct val="100000"/>
              <a:buChar char="-"/>
              <a:defRPr b="1" sz="1300"/>
            </a:pPr>
          </a:p>
          <a:p>
            <a:pPr marL="197920" indent="-197920" algn="l" defTabSz="527790">
              <a:spcBef>
                <a:spcPts val="500"/>
              </a:spcBef>
              <a:buSzPct val="100000"/>
              <a:buChar char="-"/>
              <a:defRPr b="1" sz="1500"/>
            </a:pPr>
            <a:r>
              <a:t>Meetnet uitbreiden</a:t>
            </a:r>
          </a:p>
          <a:p>
            <a:pPr marL="197920" indent="-197920" algn="l" defTabSz="527790">
              <a:spcBef>
                <a:spcPts val="500"/>
              </a:spcBef>
              <a:buSzPct val="100000"/>
              <a:buChar char="-"/>
              <a:defRPr b="1" sz="1300"/>
            </a:pPr>
          </a:p>
          <a:p>
            <a:pPr marL="197920" indent="-197920" algn="l" defTabSz="527790">
              <a:spcBef>
                <a:spcPts val="500"/>
              </a:spcBef>
              <a:buSzPct val="100000"/>
              <a:buChar char="-"/>
              <a:defRPr b="1" sz="1500"/>
            </a:pPr>
            <a:r>
              <a:t>Robuuste </a:t>
            </a:r>
            <a:r>
              <a:rPr u="sng"/>
              <a:t>groene</a:t>
            </a:r>
            <a:r>
              <a:t> afscheiding Industrie t.o.v. de woon en leefomgeving</a:t>
            </a:r>
          </a:p>
          <a:p>
            <a:pPr marL="197920" indent="-197920" algn="l" defTabSz="527790">
              <a:spcBef>
                <a:spcPts val="500"/>
              </a:spcBef>
              <a:buSzPct val="100000"/>
              <a:buChar char="-"/>
              <a:defRPr b="1" sz="1300"/>
            </a:pPr>
          </a:p>
          <a:p>
            <a:pPr marL="197920" indent="-197920" algn="l" defTabSz="527790">
              <a:spcBef>
                <a:spcPts val="500"/>
              </a:spcBef>
              <a:buSzPct val="100000"/>
              <a:buChar char="-"/>
              <a:defRPr b="1" sz="1500"/>
            </a:pPr>
            <a:r>
              <a:t>Géén slib-invang in de Groote polder </a:t>
            </a:r>
          </a:p>
          <a:p>
            <a:pPr marL="197920" indent="-197920" algn="l" defTabSz="527790">
              <a:spcBef>
                <a:spcPts val="500"/>
              </a:spcBef>
              <a:buSzPct val="100000"/>
              <a:buChar char="-"/>
              <a:defRPr b="1" sz="1300"/>
            </a:pPr>
          </a:p>
          <a:p>
            <a:pPr marL="197920" indent="-197920" algn="l" defTabSz="527790">
              <a:spcBef>
                <a:spcPts val="500"/>
              </a:spcBef>
              <a:buSzPct val="100000"/>
              <a:buChar char="-"/>
              <a:defRPr b="1" sz="1500"/>
            </a:pPr>
            <a:r>
              <a:t>Verkeersplan </a:t>
            </a:r>
          </a:p>
          <a:p>
            <a:pPr marL="197920" indent="-197920" algn="l" defTabSz="527790">
              <a:spcBef>
                <a:spcPts val="500"/>
              </a:spcBef>
              <a:buSzPct val="100000"/>
              <a:buChar char="-"/>
              <a:defRPr b="1" sz="1300"/>
            </a:pPr>
          </a:p>
          <a:p>
            <a:pPr marL="197920" indent="-197920" algn="l" defTabSz="527790">
              <a:spcBef>
                <a:spcPts val="500"/>
              </a:spcBef>
              <a:buSzPct val="100000"/>
              <a:buChar char="-"/>
              <a:defRPr b="1" sz="1500"/>
            </a:pPr>
            <a:r>
              <a:t>Regiocompensatie om de leefbaarheid een impuls te geven</a:t>
            </a:r>
          </a:p>
        </p:txBody>
      </p:sp>
      <p:sp>
        <p:nvSpPr>
          <p:cNvPr id="133" name="Tijdelijke aanduiding voor dianummer 3"/>
          <p:cNvSpPr txBox="1"/>
          <p:nvPr>
            <p:ph type="sldNum" sz="quarter" idx="4294967295"/>
          </p:nvPr>
        </p:nvSpPr>
        <p:spPr>
          <a:xfrm>
            <a:off x="11172421" y="6414761"/>
            <a:ext cx="181378" cy="2483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4" name="Dorp overstijgende samenwerking, bewoners informeren en raadplegen via de betrokken dorpsbesturen"/>
          <p:cNvSpPr txBox="1"/>
          <p:nvPr/>
        </p:nvSpPr>
        <p:spPr>
          <a:xfrm>
            <a:off x="1109203" y="5166764"/>
            <a:ext cx="9448348" cy="310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676655">
              <a:lnSpc>
                <a:spcPct val="90000"/>
              </a:lnSpc>
              <a:spcBef>
                <a:spcPts val="700"/>
              </a:spcBef>
              <a:defRPr sz="1700"/>
            </a:lvl1pPr>
          </a:lstStyle>
          <a:p>
            <a:pPr/>
            <a:r>
              <a:t>Dorp overstijgende samenwerking, bewoners informeren en raadplegen via de betrokken dorpsbesturen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800" fill="hold"/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00"/>
                            </p:stCondLst>
                            <p:childTnLst>
                              <p:par>
                                <p:cTn id="39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800" fill="hold"/>
                                        <p:tgtEl>
                                          <p:spTgt spid="1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fill="hold"/>
                                        <p:tgtEl>
                                          <p:spTgt spid="1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600"/>
                            </p:stCondLst>
                            <p:childTnLst>
                              <p:par>
                                <p:cTn id="44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800" fill="hold"/>
                                        <p:tgtEl>
                                          <p:spTgt spid="1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fill="hold"/>
                                        <p:tgtEl>
                                          <p:spTgt spid="1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400"/>
                            </p:stCondLst>
                            <p:childTnLst>
                              <p:par>
                                <p:cTn id="49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800" fill="hold"/>
                                        <p:tgtEl>
                                          <p:spTgt spid="1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fill="hold"/>
                                        <p:tgtEl>
                                          <p:spTgt spid="1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200"/>
                            </p:stCondLst>
                            <p:childTnLst>
                              <p:par>
                                <p:cTn id="54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800" fill="hold"/>
                                        <p:tgtEl>
                                          <p:spTgt spid="1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fill="hold"/>
                                        <p:tgtEl>
                                          <p:spTgt spid="1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800" fill="hold"/>
                                        <p:tgtEl>
                                          <p:spTgt spid="1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fill="hold"/>
                                        <p:tgtEl>
                                          <p:spTgt spid="1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800"/>
                            </p:stCondLst>
                            <p:childTnLst>
                              <p:par>
                                <p:cTn id="64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800" fill="hold"/>
                                        <p:tgtEl>
                                          <p:spTgt spid="1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fill="hold"/>
                                        <p:tgtEl>
                                          <p:spTgt spid="1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600"/>
                            </p:stCondLst>
                            <p:childTnLst>
                              <p:par>
                                <p:cTn id="69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800" fill="hold"/>
                                        <p:tgtEl>
                                          <p:spTgt spid="1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fill="hold"/>
                                        <p:tgtEl>
                                          <p:spTgt spid="1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2" grpId="1"/>
      <p:bldP build="whole" bldLvl="1" animBg="1" rev="0" advAuto="0" spid="134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